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2.xml" ContentType="application/vnd.openxmlformats-officedocument.drawingml.chart+xml"/>
  <Override PartName="/ppt/theme/themeOverride5.xml" ContentType="application/vnd.openxmlformats-officedocument.themeOverride+xml"/>
  <Override PartName="/ppt/charts/chart3.xml" ContentType="application/vnd.openxmlformats-officedocument.drawingml.chart+xml"/>
  <Override PartName="/ppt/theme/themeOverride6.xml" ContentType="application/vnd.openxmlformats-officedocument.themeOverride+xml"/>
  <Override PartName="/ppt/charts/chart4.xml" ContentType="application/vnd.openxmlformats-officedocument.drawingml.char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6" r:id="rId6"/>
    <p:sldId id="281" r:id="rId7"/>
    <p:sldId id="272" r:id="rId8"/>
    <p:sldId id="271" r:id="rId9"/>
    <p:sldId id="277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7FE5"/>
    <a:srgbClr val="48E43C"/>
    <a:srgbClr val="0099FF"/>
    <a:srgbClr val="00FFFF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di.FOND\Desktop\&#1044;&#1054;&#1050;&#1059;&#1052;&#1045;&#1053;&#1058;&#1067;\&#1071;&#1089;&#1080;&#1085;%202012\&#1042;&#1074;&#1086;&#1076;%20&#1078;&#1080;&#1083;&#1100;&#1103;%20&#1048;&#1046;&#1057;%20&#1080;%20&#1079;&#1072;&#1089;&#1090;&#1088;&#1086;&#1081;&#1097;&#1080;&#1082;&#1080;%20(&#1040;&#1074;&#1090;&#1086;&#1089;&#1086;&#1093;&#1088;&#1072;&#1085;&#1077;&#1085;&#1085;&#1099;&#1081;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753140625345807E-2"/>
          <c:y val="4.1031462446825803E-2"/>
          <c:w val="0.92711153441973237"/>
          <c:h val="0.83769367004117645"/>
        </c:manualLayout>
      </c:layout>
      <c:barChart>
        <c:barDir val="col"/>
        <c:grouping val="clustered"/>
        <c:varyColors val="0"/>
        <c:ser>
          <c:idx val="0"/>
          <c:order val="0"/>
          <c:tx>
            <c:v>Факт</c:v>
          </c:tx>
          <c:spPr>
            <a:solidFill>
              <a:srgbClr val="00FF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ДоляДмх!$E$8:$S$8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1пол.'15</c:v>
                </c:pt>
                <c:pt idx="12">
                  <c:v>2017</c:v>
                </c:pt>
                <c:pt idx="13">
                  <c:v>2020</c:v>
                </c:pt>
                <c:pt idx="14">
                  <c:v>2030</c:v>
                </c:pt>
              </c:strCache>
            </c:strRef>
          </c:cat>
          <c:val>
            <c:numRef>
              <c:f>ДоляДмх!$E$9:$P$9</c:f>
              <c:numCache>
                <c:formatCode>#,##0.0</c:formatCode>
                <c:ptCount val="12"/>
                <c:pt idx="0">
                  <c:v>9</c:v>
                </c:pt>
                <c:pt idx="1">
                  <c:v>16.8</c:v>
                </c:pt>
                <c:pt idx="2">
                  <c:v>18.600000000000001</c:v>
                </c:pt>
                <c:pt idx="3">
                  <c:v>17.7</c:v>
                </c:pt>
                <c:pt idx="4">
                  <c:v>17.8</c:v>
                </c:pt>
                <c:pt idx="5">
                  <c:v>19</c:v>
                </c:pt>
                <c:pt idx="6">
                  <c:v>23.6</c:v>
                </c:pt>
                <c:pt idx="7">
                  <c:v>27.542935870249963</c:v>
                </c:pt>
                <c:pt idx="8">
                  <c:v>26.549609289091379</c:v>
                </c:pt>
                <c:pt idx="9">
                  <c:v>27.6</c:v>
                </c:pt>
                <c:pt idx="10">
                  <c:v>30</c:v>
                </c:pt>
                <c:pt idx="11">
                  <c:v>24.7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544448"/>
        <c:axId val="205550336"/>
      </c:barChart>
      <c:catAx>
        <c:axId val="205544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05550336"/>
        <c:crosses val="autoZero"/>
        <c:auto val="1"/>
        <c:lblAlgn val="ctr"/>
        <c:lblOffset val="100"/>
        <c:noMultiLvlLbl val="0"/>
      </c:catAx>
      <c:valAx>
        <c:axId val="205550336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crossAx val="205544448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655621415045066E-2"/>
          <c:y val="3.1392517704638433E-2"/>
          <c:w val="0.86521374031167475"/>
          <c:h val="0.5807456228560898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'ИТОГ-инвест'!$B$162:$C$162</c:f>
              <c:strCache>
                <c:ptCount val="1"/>
                <c:pt idx="0">
                  <c:v>Конечные расходы граждан на приобретение нового жилья в МКД на рынке, млрд. руб.</c:v>
                </c:pt>
              </c:strCache>
            </c:strRef>
          </c:tx>
          <c:spPr>
            <a:solidFill>
              <a:srgbClr val="D67FE5"/>
            </a:solidFill>
          </c:spPr>
          <c:invertIfNegative val="0"/>
          <c:cat>
            <c:numRef>
              <c:f>'ИТОГ-инвест'!$D$1:$P$1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'ИТОГ-инвест'!$D$162:$P$162</c:f>
              <c:numCache>
                <c:formatCode>0</c:formatCode>
                <c:ptCount val="13"/>
                <c:pt idx="0">
                  <c:v>135.06820139951998</c:v>
                </c:pt>
                <c:pt idx="1">
                  <c:v>183.05748516384</c:v>
                </c:pt>
                <c:pt idx="2">
                  <c:v>240.75291243359996</c:v>
                </c:pt>
                <c:pt idx="3">
                  <c:v>302.31244095711304</c:v>
                </c:pt>
                <c:pt idx="4">
                  <c:v>454.83446127000383</c:v>
                </c:pt>
                <c:pt idx="5">
                  <c:v>579.45120531662008</c:v>
                </c:pt>
                <c:pt idx="6">
                  <c:v>950.78463675636374</c:v>
                </c:pt>
                <c:pt idx="7">
                  <c:v>1533.751850789595</c:v>
                </c:pt>
                <c:pt idx="8">
                  <c:v>1944.9751840678321</c:v>
                </c:pt>
                <c:pt idx="9">
                  <c:v>1620.8888252386587</c:v>
                </c:pt>
                <c:pt idx="10">
                  <c:v>1767.8641144279998</c:v>
                </c:pt>
                <c:pt idx="11">
                  <c:v>2017.1133580153867</c:v>
                </c:pt>
                <c:pt idx="12">
                  <c:v>2351.8095765531061</c:v>
                </c:pt>
              </c:numCache>
            </c:numRef>
          </c:val>
        </c:ser>
        <c:ser>
          <c:idx val="2"/>
          <c:order val="2"/>
          <c:tx>
            <c:strRef>
              <c:f>'ИТОГ-инвест'!$B$163:$C$163</c:f>
              <c:strCache>
                <c:ptCount val="1"/>
                <c:pt idx="0">
                  <c:v>Инвестиции в строительство нового жилья в МКД, млрд. руб.</c:v>
                </c:pt>
              </c:strCache>
            </c:strRef>
          </c:tx>
          <c:spPr>
            <a:solidFill>
              <a:srgbClr val="48E43C"/>
            </a:solidFill>
          </c:spPr>
          <c:invertIfNegative val="0"/>
          <c:cat>
            <c:numRef>
              <c:f>'ИТОГ-инвест'!$D$1:$P$1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'ИТОГ-инвест'!$D$163:$P$163</c:f>
              <c:numCache>
                <c:formatCode>0</c:formatCode>
                <c:ptCount val="13"/>
                <c:pt idx="0">
                  <c:v>84.553638868799993</c:v>
                </c:pt>
                <c:pt idx="1">
                  <c:v>135.03889271039998</c:v>
                </c:pt>
                <c:pt idx="2">
                  <c:v>177.39998650499999</c:v>
                </c:pt>
                <c:pt idx="3">
                  <c:v>213.6515084744</c:v>
                </c:pt>
                <c:pt idx="4">
                  <c:v>292.44190297599994</c:v>
                </c:pt>
                <c:pt idx="5">
                  <c:v>359.78300077199998</c:v>
                </c:pt>
                <c:pt idx="6">
                  <c:v>515.03490521999993</c:v>
                </c:pt>
                <c:pt idx="7">
                  <c:v>720.30802871999992</c:v>
                </c:pt>
                <c:pt idx="8">
                  <c:v>972.6453336095999</c:v>
                </c:pt>
                <c:pt idx="9">
                  <c:v>947.45396641680009</c:v>
                </c:pt>
                <c:pt idx="10">
                  <c:v>1048.0902583999998</c:v>
                </c:pt>
                <c:pt idx="11">
                  <c:v>1183.2265199999999</c:v>
                </c:pt>
                <c:pt idx="12">
                  <c:v>1286.522946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845632"/>
        <c:axId val="205847168"/>
      </c:barChart>
      <c:lineChart>
        <c:grouping val="standard"/>
        <c:varyColors val="0"/>
        <c:ser>
          <c:idx val="0"/>
          <c:order val="0"/>
          <c:tx>
            <c:strRef>
              <c:f>'ИТОГ-инвест'!$B$161:$C$161</c:f>
              <c:strCache>
                <c:ptCount val="1"/>
                <c:pt idx="0">
                  <c:v>Отношение конечных расходов на приобретение жилья в МКД к инвестициям в строительство жилья в МКД, %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'ИТОГ-инвест'!$D$1:$P$1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'ИТОГ-инвест'!$D$161:$P$161</c:f>
              <c:numCache>
                <c:formatCode>0%</c:formatCode>
                <c:ptCount val="13"/>
                <c:pt idx="0">
                  <c:v>1.597426239799121</c:v>
                </c:pt>
                <c:pt idx="1">
                  <c:v>1.3555908337934846</c:v>
                </c:pt>
                <c:pt idx="2">
                  <c:v>1.3571191135734071</c:v>
                </c:pt>
                <c:pt idx="3">
                  <c:v>1.4149792019527749</c:v>
                </c:pt>
                <c:pt idx="4">
                  <c:v>1.5552985281569964</c:v>
                </c:pt>
                <c:pt idx="5">
                  <c:v>1.6105574862438463</c:v>
                </c:pt>
                <c:pt idx="6">
                  <c:v>1.8460586401425181</c:v>
                </c:pt>
                <c:pt idx="7">
                  <c:v>2.129299951737452</c:v>
                </c:pt>
                <c:pt idx="8">
                  <c:v>1.999675644204042</c:v>
                </c:pt>
                <c:pt idx="9">
                  <c:v>1.7107837242676167</c:v>
                </c:pt>
                <c:pt idx="10">
                  <c:v>1.6867479687549016</c:v>
                </c:pt>
                <c:pt idx="11">
                  <c:v>1.7047567172644058</c:v>
                </c:pt>
                <c:pt idx="12">
                  <c:v>1.8280354686756641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33120"/>
        <c:axId val="206131584"/>
      </c:lineChart>
      <c:catAx>
        <c:axId val="20584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5847168"/>
        <c:crosses val="autoZero"/>
        <c:auto val="1"/>
        <c:lblAlgn val="ctr"/>
        <c:lblOffset val="100"/>
        <c:noMultiLvlLbl val="0"/>
      </c:catAx>
      <c:valAx>
        <c:axId val="205847168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crossAx val="205845632"/>
        <c:crosses val="autoZero"/>
        <c:crossBetween val="between"/>
      </c:valAx>
      <c:valAx>
        <c:axId val="20613158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206133120"/>
        <c:crosses val="max"/>
        <c:crossBetween val="between"/>
      </c:valAx>
      <c:catAx>
        <c:axId val="206133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613158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53197416794299E-2"/>
          <c:y val="0.71167698525873246"/>
          <c:w val="0.88936023928254426"/>
          <c:h val="0.2696459202442214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Лист1!$I$50</c:f>
              <c:strCache>
                <c:ptCount val="1"/>
                <c:pt idx="0">
                  <c:v>ИЖС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Лист1!$G$52:$G$91</c:f>
              <c:strCache>
                <c:ptCount val="40"/>
                <c:pt idx="0">
                  <c:v>1923</c:v>
                </c:pt>
                <c:pt idx="1">
                  <c:v>1930</c:v>
                </c:pt>
                <c:pt idx="2">
                  <c:v>1935</c:v>
                </c:pt>
                <c:pt idx="3">
                  <c:v>1939</c:v>
                </c:pt>
                <c:pt idx="4">
                  <c:v>1943</c:v>
                </c:pt>
                <c:pt idx="5">
                  <c:v>1948</c:v>
                </c:pt>
                <c:pt idx="6">
                  <c:v>1953</c:v>
                </c:pt>
                <c:pt idx="7">
                  <c:v>1958</c:v>
                </c:pt>
                <c:pt idx="8">
                  <c:v>1963</c:v>
                </c:pt>
                <c:pt idx="9">
                  <c:v>1968</c:v>
                </c:pt>
                <c:pt idx="10">
                  <c:v>1973</c:v>
                </c:pt>
                <c:pt idx="11">
                  <c:v>1978</c:v>
                </c:pt>
                <c:pt idx="12">
                  <c:v>1983</c:v>
                </c:pt>
                <c:pt idx="13">
                  <c:v>1987</c:v>
                </c:pt>
                <c:pt idx="14">
                  <c:v>1988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 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 2000</c:v>
                </c:pt>
                <c:pt idx="25">
                  <c:v> 2001</c:v>
                </c:pt>
                <c:pt idx="26">
                  <c:v> 2002</c:v>
                </c:pt>
                <c:pt idx="27">
                  <c:v> 2003</c:v>
                </c:pt>
                <c:pt idx="28">
                  <c:v> 2004</c:v>
                </c:pt>
                <c:pt idx="29">
                  <c:v>2005</c:v>
                </c:pt>
                <c:pt idx="30">
                  <c:v> 2006</c:v>
                </c:pt>
                <c:pt idx="31">
                  <c:v> 2007</c:v>
                </c:pt>
                <c:pt idx="32">
                  <c:v> 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</c:strCache>
            </c:strRef>
          </c:cat>
          <c:val>
            <c:numRef>
              <c:f>Лист1!$I$52:$I$91</c:f>
              <c:numCache>
                <c:formatCode>General</c:formatCode>
                <c:ptCount val="40"/>
                <c:pt idx="0">
                  <c:v>10.354545454545455</c:v>
                </c:pt>
                <c:pt idx="1">
                  <c:v>3.8</c:v>
                </c:pt>
                <c:pt idx="2">
                  <c:v>3.54</c:v>
                </c:pt>
                <c:pt idx="3">
                  <c:v>8.2571428571428562</c:v>
                </c:pt>
                <c:pt idx="4">
                  <c:v>7.7777777777777777</c:v>
                </c:pt>
                <c:pt idx="5">
                  <c:v>11.8</c:v>
                </c:pt>
                <c:pt idx="6">
                  <c:v>12.8</c:v>
                </c:pt>
                <c:pt idx="7">
                  <c:v>25.72</c:v>
                </c:pt>
                <c:pt idx="8">
                  <c:v>16.919999999999998</c:v>
                </c:pt>
                <c:pt idx="9">
                  <c:v>11.379999999999999</c:v>
                </c:pt>
                <c:pt idx="10">
                  <c:v>7.44</c:v>
                </c:pt>
                <c:pt idx="11">
                  <c:v>4.58</c:v>
                </c:pt>
                <c:pt idx="12">
                  <c:v>3.84</c:v>
                </c:pt>
                <c:pt idx="13">
                  <c:v>6</c:v>
                </c:pt>
                <c:pt idx="14">
                  <c:v>5.04</c:v>
                </c:pt>
                <c:pt idx="15">
                  <c:v>5.4</c:v>
                </c:pt>
                <c:pt idx="16">
                  <c:v>4.9000000000000004</c:v>
                </c:pt>
                <c:pt idx="17">
                  <c:v>5.6</c:v>
                </c:pt>
                <c:pt idx="18">
                  <c:v>7.1</c:v>
                </c:pt>
                <c:pt idx="19">
                  <c:v>9</c:v>
                </c:pt>
                <c:pt idx="20">
                  <c:v>10</c:v>
                </c:pt>
                <c:pt idx="21">
                  <c:v>11.5</c:v>
                </c:pt>
                <c:pt idx="22">
                  <c:v>12.1</c:v>
                </c:pt>
                <c:pt idx="23">
                  <c:v>13.7</c:v>
                </c:pt>
                <c:pt idx="24">
                  <c:v>12.6</c:v>
                </c:pt>
                <c:pt idx="25">
                  <c:v>13.1</c:v>
                </c:pt>
                <c:pt idx="26">
                  <c:v>14.2</c:v>
                </c:pt>
                <c:pt idx="27">
                  <c:v>15.2</c:v>
                </c:pt>
                <c:pt idx="28">
                  <c:v>16.100000000000001</c:v>
                </c:pt>
                <c:pt idx="29">
                  <c:v>17.5</c:v>
                </c:pt>
                <c:pt idx="30">
                  <c:v>20</c:v>
                </c:pt>
                <c:pt idx="31">
                  <c:v>26.3</c:v>
                </c:pt>
                <c:pt idx="32">
                  <c:v>27.4</c:v>
                </c:pt>
                <c:pt idx="33">
                  <c:v>28.5</c:v>
                </c:pt>
                <c:pt idx="34">
                  <c:v>25.5</c:v>
                </c:pt>
                <c:pt idx="35">
                  <c:v>26.8</c:v>
                </c:pt>
                <c:pt idx="36">
                  <c:v>28.4</c:v>
                </c:pt>
                <c:pt idx="37">
                  <c:v>30.7</c:v>
                </c:pt>
                <c:pt idx="38">
                  <c:v>36.200000000000003</c:v>
                </c:pt>
                <c:pt idx="39">
                  <c:v>35.200000000000003</c:v>
                </c:pt>
              </c:numCache>
            </c:numRef>
          </c:val>
        </c:ser>
        <c:ser>
          <c:idx val="1"/>
          <c:order val="1"/>
          <c:tx>
            <c:strRef>
              <c:f>Лист1!$J$50</c:f>
              <c:strCache>
                <c:ptCount val="1"/>
                <c:pt idx="0">
                  <c:v>Профессиональные застройщики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cat>
            <c:strRef>
              <c:f>Лист1!$G$52:$G$91</c:f>
              <c:strCache>
                <c:ptCount val="40"/>
                <c:pt idx="0">
                  <c:v>1923</c:v>
                </c:pt>
                <c:pt idx="1">
                  <c:v>1930</c:v>
                </c:pt>
                <c:pt idx="2">
                  <c:v>1935</c:v>
                </c:pt>
                <c:pt idx="3">
                  <c:v>1939</c:v>
                </c:pt>
                <c:pt idx="4">
                  <c:v>1943</c:v>
                </c:pt>
                <c:pt idx="5">
                  <c:v>1948</c:v>
                </c:pt>
                <c:pt idx="6">
                  <c:v>1953</c:v>
                </c:pt>
                <c:pt idx="7">
                  <c:v>1958</c:v>
                </c:pt>
                <c:pt idx="8">
                  <c:v>1963</c:v>
                </c:pt>
                <c:pt idx="9">
                  <c:v>1968</c:v>
                </c:pt>
                <c:pt idx="10">
                  <c:v>1973</c:v>
                </c:pt>
                <c:pt idx="11">
                  <c:v>1978</c:v>
                </c:pt>
                <c:pt idx="12">
                  <c:v>1983</c:v>
                </c:pt>
                <c:pt idx="13">
                  <c:v>1987</c:v>
                </c:pt>
                <c:pt idx="14">
                  <c:v>1988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 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 2000</c:v>
                </c:pt>
                <c:pt idx="25">
                  <c:v> 2001</c:v>
                </c:pt>
                <c:pt idx="26">
                  <c:v> 2002</c:v>
                </c:pt>
                <c:pt idx="27">
                  <c:v> 2003</c:v>
                </c:pt>
                <c:pt idx="28">
                  <c:v> 2004</c:v>
                </c:pt>
                <c:pt idx="29">
                  <c:v>2005</c:v>
                </c:pt>
                <c:pt idx="30">
                  <c:v> 2006</c:v>
                </c:pt>
                <c:pt idx="31">
                  <c:v> 2007</c:v>
                </c:pt>
                <c:pt idx="32">
                  <c:v> 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</c:strCache>
            </c:strRef>
          </c:cat>
          <c:val>
            <c:numRef>
              <c:f>Лист1!$J$52:$J$91</c:f>
              <c:numCache>
                <c:formatCode>General</c:formatCode>
                <c:ptCount val="40"/>
                <c:pt idx="0">
                  <c:v>1.454545454545455</c:v>
                </c:pt>
                <c:pt idx="1">
                  <c:v>5.7749999999999995</c:v>
                </c:pt>
                <c:pt idx="2">
                  <c:v>5.38</c:v>
                </c:pt>
                <c:pt idx="3">
                  <c:v>7.2000000000000011</c:v>
                </c:pt>
                <c:pt idx="4">
                  <c:v>5.7333333333333334</c:v>
                </c:pt>
                <c:pt idx="5">
                  <c:v>9</c:v>
                </c:pt>
                <c:pt idx="6">
                  <c:v>15.860000000000003</c:v>
                </c:pt>
                <c:pt idx="7">
                  <c:v>30.440000000000005</c:v>
                </c:pt>
                <c:pt idx="8">
                  <c:v>39</c:v>
                </c:pt>
                <c:pt idx="9">
                  <c:v>45.519999999999996</c:v>
                </c:pt>
                <c:pt idx="10">
                  <c:v>53.38000000000001</c:v>
                </c:pt>
                <c:pt idx="11">
                  <c:v>54.440000000000005</c:v>
                </c:pt>
                <c:pt idx="12">
                  <c:v>57.899999999999991</c:v>
                </c:pt>
                <c:pt idx="13">
                  <c:v>66.8</c:v>
                </c:pt>
                <c:pt idx="14">
                  <c:v>63.639999999999993</c:v>
                </c:pt>
                <c:pt idx="15">
                  <c:v>44</c:v>
                </c:pt>
                <c:pt idx="16">
                  <c:v>36.6</c:v>
                </c:pt>
                <c:pt idx="17">
                  <c:v>36.199999999999996</c:v>
                </c:pt>
                <c:pt idx="18">
                  <c:v>32.1</c:v>
                </c:pt>
                <c:pt idx="19">
                  <c:v>32</c:v>
                </c:pt>
                <c:pt idx="20">
                  <c:v>24.299999999999997</c:v>
                </c:pt>
                <c:pt idx="21">
                  <c:v>21.200000000000003</c:v>
                </c:pt>
                <c:pt idx="22">
                  <c:v>18.600000000000001</c:v>
                </c:pt>
                <c:pt idx="23">
                  <c:v>18.3</c:v>
                </c:pt>
                <c:pt idx="24">
                  <c:v>17.700000000000003</c:v>
                </c:pt>
                <c:pt idx="25">
                  <c:v>18.600000000000001</c:v>
                </c:pt>
                <c:pt idx="26">
                  <c:v>19.599999999999998</c:v>
                </c:pt>
                <c:pt idx="27">
                  <c:v>21.2</c:v>
                </c:pt>
                <c:pt idx="28">
                  <c:v>24.9</c:v>
                </c:pt>
                <c:pt idx="29">
                  <c:v>26.1</c:v>
                </c:pt>
                <c:pt idx="30">
                  <c:v>30.6</c:v>
                </c:pt>
                <c:pt idx="31">
                  <c:v>34.900000000000006</c:v>
                </c:pt>
                <c:pt idx="32">
                  <c:v>36.699999999999996</c:v>
                </c:pt>
                <c:pt idx="33">
                  <c:v>31.4</c:v>
                </c:pt>
                <c:pt idx="34">
                  <c:v>32.9</c:v>
                </c:pt>
                <c:pt idx="35">
                  <c:v>35.5</c:v>
                </c:pt>
                <c:pt idx="36">
                  <c:v>37.300000000000004</c:v>
                </c:pt>
                <c:pt idx="37">
                  <c:v>39.799999999999997</c:v>
                </c:pt>
                <c:pt idx="38">
                  <c:v>48</c:v>
                </c:pt>
                <c:pt idx="39">
                  <c:v>50.099999999999994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163328"/>
        <c:axId val="206169216"/>
      </c:barChart>
      <c:catAx>
        <c:axId val="20616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206169216"/>
        <c:crosses val="autoZero"/>
        <c:auto val="1"/>
        <c:lblAlgn val="ctr"/>
        <c:lblOffset val="100"/>
        <c:noMultiLvlLbl val="0"/>
      </c:catAx>
      <c:valAx>
        <c:axId val="20616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06163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668190669714674"/>
          <c:y val="0.89667955914502906"/>
          <c:w val="0.58214347233292163"/>
          <c:h val="7.774834110883588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37113402061851E-2"/>
          <c:y val="3.1830092579141017E-2"/>
          <c:w val="0.82201918563406828"/>
          <c:h val="0.49204165053138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'ИТОГ-инвест'!$B$124</c:f>
              <c:strCache>
                <c:ptCount val="1"/>
                <c:pt idx="0">
                  <c:v>Совокупные фактические восстановительные инвестиции в жилищной сфере</c:v>
                </c:pt>
              </c:strCache>
            </c:strRef>
          </c:tx>
          <c:spPr>
            <a:solidFill>
              <a:srgbClr val="48E43C"/>
            </a:solidFill>
          </c:spPr>
          <c:invertIfNegative val="0"/>
          <c:cat>
            <c:numRef>
              <c:f>'ИТОГ-инвест'!$D$1:$P$1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'ИТОГ-инвест'!$D$124:$P$124</c:f>
              <c:numCache>
                <c:formatCode>0</c:formatCode>
                <c:ptCount val="13"/>
                <c:pt idx="0">
                  <c:v>69.065236549494756</c:v>
                </c:pt>
                <c:pt idx="1">
                  <c:v>93.938237405570817</c:v>
                </c:pt>
                <c:pt idx="2">
                  <c:v>109.68969218970825</c:v>
                </c:pt>
                <c:pt idx="3">
                  <c:v>125.17263474492566</c:v>
                </c:pt>
                <c:pt idx="4">
                  <c:v>123.38427828645062</c:v>
                </c:pt>
                <c:pt idx="5">
                  <c:v>149.76054621320921</c:v>
                </c:pt>
                <c:pt idx="6">
                  <c:v>164.94697559658738</c:v>
                </c:pt>
                <c:pt idx="7">
                  <c:v>199.19231458414191</c:v>
                </c:pt>
                <c:pt idx="8">
                  <c:v>278.79825838650333</c:v>
                </c:pt>
                <c:pt idx="9">
                  <c:v>300.46198185093931</c:v>
                </c:pt>
                <c:pt idx="10">
                  <c:v>297.93941843279924</c:v>
                </c:pt>
                <c:pt idx="11">
                  <c:v>266.44420866599995</c:v>
                </c:pt>
                <c:pt idx="12">
                  <c:v>326.86200254272649</c:v>
                </c:pt>
              </c:numCache>
            </c:numRef>
          </c:val>
        </c:ser>
        <c:ser>
          <c:idx val="1"/>
          <c:order val="1"/>
          <c:tx>
            <c:strRef>
              <c:f>'ИТОГ-инвест'!$B$125</c:f>
              <c:strCache>
                <c:ptCount val="1"/>
                <c:pt idx="0">
                  <c:v>Фактические дополнительные инвестиции в создание новых жилищного фонда и коммунальной инфраструктуры</c:v>
                </c:pt>
              </c:strCache>
            </c:strRef>
          </c:tx>
          <c:spPr>
            <a:solidFill>
              <a:srgbClr val="D67FE5"/>
            </a:solidFill>
          </c:spPr>
          <c:invertIfNegative val="0"/>
          <c:cat>
            <c:numRef>
              <c:f>'ИТОГ-инвест'!$D$1:$P$1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'ИТОГ-инвест'!$D$125:$P$125</c:f>
              <c:numCache>
                <c:formatCode>0</c:formatCode>
                <c:ptCount val="13"/>
                <c:pt idx="0">
                  <c:v>117.66260000000001</c:v>
                </c:pt>
                <c:pt idx="1">
                  <c:v>149.7851</c:v>
                </c:pt>
                <c:pt idx="2">
                  <c:v>187.46459999999999</c:v>
                </c:pt>
                <c:pt idx="3">
                  <c:v>245.7081</c:v>
                </c:pt>
                <c:pt idx="4">
                  <c:v>305.62470000000002</c:v>
                </c:pt>
                <c:pt idx="5">
                  <c:v>392.76400000000001</c:v>
                </c:pt>
                <c:pt idx="6">
                  <c:v>506.72160000000002</c:v>
                </c:pt>
                <c:pt idx="7">
                  <c:v>814.09259999999995</c:v>
                </c:pt>
                <c:pt idx="8">
                  <c:v>1113.934</c:v>
                </c:pt>
                <c:pt idx="9">
                  <c:v>945.96400000000017</c:v>
                </c:pt>
                <c:pt idx="10">
                  <c:v>1016.069</c:v>
                </c:pt>
                <c:pt idx="11">
                  <c:v>1295.6400000000001</c:v>
                </c:pt>
                <c:pt idx="12">
                  <c:v>1814.6379999999999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365824"/>
        <c:axId val="206367360"/>
      </c:barChart>
      <c:lineChart>
        <c:grouping val="standard"/>
        <c:varyColors val="0"/>
        <c:ser>
          <c:idx val="2"/>
          <c:order val="2"/>
          <c:tx>
            <c:strRef>
              <c:f>'ИТОГ-инвест'!$B$126</c:f>
              <c:strCache>
                <c:ptCount val="1"/>
                <c:pt idx="0">
                  <c:v>Отношение инвестиций в восстановительное производство ЖФ к инвестициям в дополнительное производство ЖФ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'ИТОГ-инвест'!$D$126:$P$126</c:f>
              <c:numCache>
                <c:formatCode>0%</c:formatCode>
                <c:ptCount val="13"/>
                <c:pt idx="0">
                  <c:v>0.58697697101283453</c:v>
                </c:pt>
                <c:pt idx="1">
                  <c:v>0.62715341783375522</c:v>
                </c:pt>
                <c:pt idx="2">
                  <c:v>0.58512216274276985</c:v>
                </c:pt>
                <c:pt idx="3">
                  <c:v>0.50943633826042223</c:v>
                </c:pt>
                <c:pt idx="4">
                  <c:v>0.40371173627802537</c:v>
                </c:pt>
                <c:pt idx="5">
                  <c:v>0.38129906563027466</c:v>
                </c:pt>
                <c:pt idx="6">
                  <c:v>0.32551794831044772</c:v>
                </c:pt>
                <c:pt idx="7">
                  <c:v>0.2446801685510247</c:v>
                </c:pt>
                <c:pt idx="8">
                  <c:v>0.25028256466406745</c:v>
                </c:pt>
                <c:pt idx="9">
                  <c:v>0.31762517585335093</c:v>
                </c:pt>
                <c:pt idx="10">
                  <c:v>0.29322754501200138</c:v>
                </c:pt>
                <c:pt idx="11">
                  <c:v>0.20564679128924696</c:v>
                </c:pt>
                <c:pt idx="12">
                  <c:v>0.18012518339345177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522240"/>
        <c:axId val="206520704"/>
      </c:lineChart>
      <c:catAx>
        <c:axId val="20636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367360"/>
        <c:crosses val="autoZero"/>
        <c:auto val="1"/>
        <c:lblAlgn val="ctr"/>
        <c:lblOffset val="100"/>
        <c:noMultiLvlLbl val="0"/>
      </c:catAx>
      <c:valAx>
        <c:axId val="20636736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6365824"/>
        <c:crosses val="autoZero"/>
        <c:crossBetween val="between"/>
      </c:valAx>
      <c:valAx>
        <c:axId val="20652070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206522240"/>
        <c:crosses val="max"/>
        <c:crossBetween val="between"/>
      </c:valAx>
      <c:catAx>
        <c:axId val="206522240"/>
        <c:scaling>
          <c:orientation val="minMax"/>
        </c:scaling>
        <c:delete val="1"/>
        <c:axPos val="b"/>
        <c:majorTickMark val="out"/>
        <c:minorTickMark val="none"/>
        <c:tickLblPos val="nextTo"/>
        <c:crossAx val="2065207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9459880429512987E-2"/>
          <c:y val="0.65848206190801162"/>
          <c:w val="0.97003429691599563"/>
          <c:h val="0.3260572133152666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55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4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5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6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1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27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4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0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9656-CEE6-4ADE-BE14-889C0FB96098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9A88-7501-443E-8976-D4F2EC9A6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52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830950"/>
            <a:ext cx="7918648" cy="511256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ПЛЕНАРНАЯ СЕССИЯ </a:t>
            </a: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ru-RU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ДРАЙВЕРЫ ЭКОНОМИЧЕСКОГО РОСТА: </a:t>
            </a:r>
            <a:r>
              <a:rPr lang="ru-RU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ПРИМЕРЕ РЫНКА ЖИЛЬЯ»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Н.Б. </a:t>
            </a:r>
            <a:r>
              <a:rPr lang="ru-RU" sz="27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Косарева</a:t>
            </a:r>
            <a:r>
              <a:rPr lang="ru-RU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президент Фонда </a:t>
            </a:r>
            <a:r>
              <a:rPr lang="ru-RU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«Институт экономики города»</a:t>
            </a:r>
            <a:r>
              <a:rPr lang="ru-RU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96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Предложения по новым приоритетам государственной жилищной политики на среднесрочную перспективу (2)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97839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СТИМУЛИРОВАНИЕ ПРЕДЛОЖЕНИЯ НА РЫНКЕ ЖИЛЬЯ</a:t>
            </a:r>
          </a:p>
          <a:p>
            <a:pPr lvl="0"/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/>
              <a:t>Реализация проектов развития застроенных и неэффективно используемых </a:t>
            </a:r>
            <a:r>
              <a:rPr lang="ru-RU" sz="2400" dirty="0" smtClean="0"/>
              <a:t>территорий</a:t>
            </a:r>
          </a:p>
          <a:p>
            <a:pPr lvl="0"/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/>
              <a:t>Развитие строительства и управления комплексами малоэтажной жилой </a:t>
            </a:r>
            <a:r>
              <a:rPr lang="ru-RU" sz="2400" dirty="0" smtClean="0"/>
              <a:t>застройки</a:t>
            </a:r>
          </a:p>
          <a:p>
            <a:pPr lvl="0"/>
            <a:endParaRPr lang="ru-RU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400" dirty="0"/>
              <a:t>Увеличение объемов капитального ремонта многоквартирных домов, переход к комплексной модернизации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83970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Доля семей, имеющих возможность приобрести жилье, соответствующее стандартам обеспечения жильем, с помощью собственных и заемных средств (%)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49887559"/>
              </p:ext>
            </p:extLst>
          </p:nvPr>
        </p:nvGraphicFramePr>
        <p:xfrm>
          <a:off x="467544" y="1645284"/>
          <a:ext cx="8064896" cy="452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6237312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расчеты ИЭГ по данным Росстата и Банка России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41430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Основные проблемы в жилищной сфере, требующие решения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28800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Низкая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доступность приобретения жилья в собственность как результат низкой конкуренции на рынке жилищного 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различных форм удовлетворения жилищной 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потребности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Снижение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существующего жилищного фонда</a:t>
            </a:r>
          </a:p>
        </p:txBody>
      </p:sp>
    </p:spTree>
    <p:extLst>
      <p:ext uri="{BB962C8B-B14F-4D97-AF65-F5344CB8AC3E}">
        <p14:creationId xmlns:p14="http://schemas.microsoft.com/office/powerpoint/2010/main" val="283970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Конечные расходы граждан на приобретение жилья и  расходы на строительство жилья в 2000–2012 гг.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441068"/>
              </p:ext>
            </p:extLst>
          </p:nvPr>
        </p:nvGraphicFramePr>
        <p:xfrm>
          <a:off x="395536" y="1787207"/>
          <a:ext cx="8064896" cy="4450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6237312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</a:t>
            </a:r>
            <a:r>
              <a:rPr lang="ru-RU" sz="1400" dirty="0" smtClean="0"/>
              <a:t>расчеты </a:t>
            </a:r>
            <a:r>
              <a:rPr lang="ru-RU" sz="1400" dirty="0" smtClean="0"/>
              <a:t>ИЭГ по данным Росстата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3970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Строительство многоквартирных и индивидуальных домов: в советское время и сегодня (млн. кв. м)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316684"/>
              </p:ext>
            </p:extLst>
          </p:nvPr>
        </p:nvGraphicFramePr>
        <p:xfrm>
          <a:off x="395536" y="1844824"/>
          <a:ext cx="82089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6237312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</a:t>
            </a:r>
            <a:r>
              <a:rPr lang="ru-RU" sz="1400" dirty="0" smtClean="0"/>
              <a:t>Росстат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3970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134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Отношение восстановительных  и дополнительных инвестиций в жилищной сфере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сократилось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 59% в 2000 г. до 18% в 2012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561" y="10527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625685"/>
              </p:ext>
            </p:extLst>
          </p:nvPr>
        </p:nvGraphicFramePr>
        <p:xfrm>
          <a:off x="457200" y="1600200"/>
          <a:ext cx="8219256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6421978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</a:t>
            </a:r>
            <a:r>
              <a:rPr lang="ru-RU" sz="1400" dirty="0" smtClean="0"/>
              <a:t>расчеты </a:t>
            </a:r>
            <a:r>
              <a:rPr lang="ru-RU" sz="1400" dirty="0" smtClean="0"/>
              <a:t>ИЭГ по данным Росстата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08711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989" y="-9939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Целевое изменение структуры расходов</a:t>
            </a:r>
            <a:br>
              <a:rPr lang="ru-RU" sz="28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latin typeface="Arial" pitchFamily="34" charset="0"/>
                <a:cs typeface="Arial" pitchFamily="34" charset="0"/>
              </a:rPr>
              <a:t>в жилищной сфере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185" y="119675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ru-RU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24524"/>
              </p:ext>
            </p:extLst>
          </p:nvPr>
        </p:nvGraphicFramePr>
        <p:xfrm>
          <a:off x="251520" y="1194842"/>
          <a:ext cx="8424936" cy="5142543"/>
        </p:xfrm>
        <a:graphic>
          <a:graphicData uri="http://schemas.openxmlformats.org/drawingml/2006/table">
            <a:tbl>
              <a:tblPr/>
              <a:tblGrid>
                <a:gridCol w="5148572"/>
                <a:gridCol w="1716191"/>
                <a:gridCol w="1560173"/>
              </a:tblGrid>
              <a:tr h="277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120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 в восстановление жилищного фонда и коммунальной инфраструктуры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120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 в создание дополнительного жилищного фонда и коммунальной инфраструктуры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</a:tr>
              <a:tr h="120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Текущие расходы на потребление жилищно-коммунальных услуг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  <a:tr h="120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инвестиционные и текущие расходы в жилищной сфере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6421978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</a:t>
            </a:r>
            <a:r>
              <a:rPr lang="ru-RU" sz="1400" dirty="0" smtClean="0"/>
              <a:t>расчеты ИЭГ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62067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Необходимо увеличение роли бизнеса в финансировании инвестиций в жилищной сфере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685" y="1340768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ru-RU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67053"/>
              </p:ext>
            </p:extLst>
          </p:nvPr>
        </p:nvGraphicFramePr>
        <p:xfrm>
          <a:off x="251518" y="1412775"/>
          <a:ext cx="8352929" cy="4968550"/>
        </p:xfrm>
        <a:graphic>
          <a:graphicData uri="http://schemas.openxmlformats.org/drawingml/2006/table">
            <a:tbl>
              <a:tblPr/>
              <a:tblGrid>
                <a:gridCol w="2930853"/>
                <a:gridCol w="1025798"/>
                <a:gridCol w="1465426"/>
                <a:gridCol w="1465426"/>
                <a:gridCol w="1465426"/>
              </a:tblGrid>
              <a:tr h="37418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Финансирующий сектор экономики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4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млрд. руб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млрд. руб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(в ценах 2012 г.)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7568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Домохозяйства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2884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3490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7568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Бизнес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1774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7568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745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19%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916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9994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3977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6180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6421978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</a:t>
            </a:r>
            <a:r>
              <a:rPr lang="ru-RU" sz="1400" dirty="0" smtClean="0"/>
              <a:t>расчеты ИЭГ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62067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Предложения по новым приоритетам государственной жилищной политики на среднесрочную перспективу (1)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16832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ru-RU" sz="2800" dirty="0" smtClean="0"/>
              <a:t>СТИМУЛИРОВАНИЕ СПРОСА НА РЫНКЕ ЖИЛЬЯ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2800" dirty="0" smtClean="0"/>
              <a:t>Стимулирование </a:t>
            </a:r>
            <a:r>
              <a:rPr lang="ru-RU" sz="2800" dirty="0"/>
              <a:t>потребительского </a:t>
            </a:r>
            <a:r>
              <a:rPr lang="ru-RU" sz="2800" dirty="0" smtClean="0"/>
              <a:t>спроса: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повышение доверия участия в долевом строительстве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жилищная кооперация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наемное жилье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ru-RU" sz="28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sz="2800" dirty="0"/>
              <a:t>Стимулирование инвестиционного </a:t>
            </a:r>
            <a:r>
              <a:rPr lang="ru-RU" sz="2800" dirty="0" smtClean="0"/>
              <a:t>спроса: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коллективные </a:t>
            </a:r>
            <a:r>
              <a:rPr lang="ru-RU" sz="2800" dirty="0"/>
              <a:t>инвестиции</a:t>
            </a:r>
          </a:p>
        </p:txBody>
      </p:sp>
    </p:spTree>
    <p:extLst>
      <p:ext uri="{BB962C8B-B14F-4D97-AF65-F5344CB8AC3E}">
        <p14:creationId xmlns:p14="http://schemas.microsoft.com/office/powerpoint/2010/main" val="283970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0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4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5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6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7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8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9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21938</TotalTime>
  <Words>340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1_Office Theme</vt:lpstr>
      <vt:lpstr>   ПЛЕНАРНАЯ СЕССИЯ   «ДРАЙВЕРЫ ЭКОНОМИЧЕСКОГО РОСТА:  НА ПРИМЕРЕ РЫНКА ЖИЛЬЯ»  Н.Б. Косарева президент Фонда «Институт экономики города»   </vt:lpstr>
      <vt:lpstr>Доля семей, имеющих возможность приобрести жилье, соответствующее стандартам обеспечения жильем, с помощью собственных и заемных средств (%)</vt:lpstr>
      <vt:lpstr>Основные проблемы в жилищной сфере, требующие решения</vt:lpstr>
      <vt:lpstr>Конечные расходы граждан на приобретение жилья и  расходы на строительство жилья в 2000–2012 гг.</vt:lpstr>
      <vt:lpstr>Строительство многоквартирных и индивидуальных домов: в советское время и сегодня (млн. кв. м)</vt:lpstr>
      <vt:lpstr>Отношение восстановительных  и дополнительных инвестиций в жилищной сфере сократилось с 59% в 2000 г. до 18% в 2012 г.</vt:lpstr>
      <vt:lpstr>Целевое изменение структуры расходов в жилищной сфере</vt:lpstr>
      <vt:lpstr>Необходимо увеличение роли бизнеса в финансировании инвестиций в жилищной сфере</vt:lpstr>
      <vt:lpstr>Предложения по новым приоритетам государственной жилищной политики на среднесрочную перспективу (1)</vt:lpstr>
      <vt:lpstr>Предложения по новым приоритетам государственной жилищной политики на среднесрочную перспективу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Sofiko</dc:creator>
  <cp:lastModifiedBy>Татьяна Полиди</cp:lastModifiedBy>
  <cp:revision>61</cp:revision>
  <dcterms:created xsi:type="dcterms:W3CDTF">2015-05-28T20:00:48Z</dcterms:created>
  <dcterms:modified xsi:type="dcterms:W3CDTF">2016-04-21T08:52:42Z</dcterms:modified>
</cp:coreProperties>
</file>